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  <p:sldMasterId id="2147483714" r:id="rId5"/>
  </p:sldMasterIdLst>
  <p:notesMasterIdLst>
    <p:notesMasterId r:id="rId20"/>
  </p:notesMasterIdLst>
  <p:sldIdLst>
    <p:sldId id="256" r:id="rId6"/>
    <p:sldId id="353" r:id="rId7"/>
    <p:sldId id="313" r:id="rId8"/>
    <p:sldId id="351" r:id="rId9"/>
    <p:sldId id="316" r:id="rId10"/>
    <p:sldId id="319" r:id="rId11"/>
    <p:sldId id="344" r:id="rId12"/>
    <p:sldId id="352" r:id="rId13"/>
    <p:sldId id="354" r:id="rId14"/>
    <p:sldId id="355" r:id="rId15"/>
    <p:sldId id="356" r:id="rId16"/>
    <p:sldId id="357" r:id="rId17"/>
    <p:sldId id="358" r:id="rId18"/>
    <p:sldId id="35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5" d="100"/>
          <a:sy n="45" d="100"/>
        </p:scale>
        <p:origin x="2127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6276F-3BA3-4DFA-9589-CBE35222556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179D5-BB19-4C34-9672-00D6CF938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0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2F18E-A40C-4E37-A909-7BBA7330EC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810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2F18E-A40C-4E37-A909-7BBA7330EC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572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8170-7721-4590-BD5C-9CE4D176A5FC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8CA0-DE12-4218-9967-3C2C368FC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0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52E8-EBB2-4933-9984-4DE657FF4710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8CA0-DE12-4218-9967-3C2C368FC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8591-0E27-4395-BECA-A88C4F5A1B42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8CA0-DE12-4218-9967-3C2C368FC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25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0" y="596"/>
            <a:ext cx="9144000" cy="6857404"/>
          </a:xfrm>
          <a:prstGeom prst="rect">
            <a:avLst/>
          </a:prstGeom>
          <a:solidFill>
            <a:srgbClr val="162A2A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dirty="0"/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3172447" y="6013325"/>
            <a:ext cx="250254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www.mcguirewoods.com</a:t>
            </a:r>
            <a:endParaRPr lang="en-US" sz="9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96975" y="1925319"/>
            <a:ext cx="8150051" cy="1029729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96973" y="3119593"/>
            <a:ext cx="815005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24" y="500044"/>
            <a:ext cx="2744788" cy="30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25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0" y="596"/>
            <a:ext cx="9144000" cy="1089339"/>
          </a:xfrm>
          <a:prstGeom prst="rect">
            <a:avLst/>
          </a:prstGeom>
          <a:solidFill>
            <a:srgbClr val="162A2A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6" y="0"/>
            <a:ext cx="7877175" cy="1087395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6" y="1482811"/>
            <a:ext cx="7877175" cy="453698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30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0" y="596"/>
            <a:ext cx="9144000" cy="1089339"/>
          </a:xfrm>
          <a:prstGeom prst="rect">
            <a:avLst/>
          </a:prstGeom>
          <a:solidFill>
            <a:srgbClr val="162A2A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6" y="2278117"/>
            <a:ext cx="7877175" cy="374168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4495" y="83600"/>
            <a:ext cx="79537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Employment Webinar Series: 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Guardrails, Guidelines and Developments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81026" y="1265614"/>
            <a:ext cx="7877175" cy="734689"/>
          </a:xfrm>
        </p:spPr>
        <p:txBody>
          <a:bodyPr/>
          <a:lstStyle>
            <a:lvl1pPr>
              <a:defRPr sz="2800">
                <a:solidFill>
                  <a:srgbClr val="003A5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692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6" y="1482811"/>
            <a:ext cx="7877175" cy="453698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04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0" y="1"/>
            <a:ext cx="9144000" cy="4042161"/>
          </a:xfrm>
          <a:prstGeom prst="rect">
            <a:avLst/>
          </a:prstGeom>
          <a:solidFill>
            <a:srgbClr val="16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1026" y="1401510"/>
            <a:ext cx="7877175" cy="2632104"/>
          </a:xfrm>
        </p:spPr>
        <p:txBody>
          <a:bodyPr/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04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6" y="0"/>
            <a:ext cx="7877175" cy="1213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025" y="1752600"/>
            <a:ext cx="3810000" cy="4267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672379" y="1749425"/>
            <a:ext cx="3810000" cy="4267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706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06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136308" y="393983"/>
            <a:ext cx="6007692" cy="2297942"/>
          </a:xfrm>
          <a:prstGeom prst="rect">
            <a:avLst/>
          </a:prstGeom>
          <a:solidFill>
            <a:srgbClr val="16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677" y="5961974"/>
            <a:ext cx="2481011" cy="27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5539666" y="6375861"/>
            <a:ext cx="3263022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0" rIns="0">
            <a:spAutoFit/>
          </a:bodyPr>
          <a:lstStyle/>
          <a:p>
            <a:pPr algn="r" eaLnBrk="0" hangingPunct="0"/>
            <a:r>
              <a:rPr lang="en-US" sz="900" b="1" dirty="0">
                <a:solidFill>
                  <a:srgbClr val="165788"/>
                </a:solidFill>
                <a:latin typeface="Arial" charset="0"/>
              </a:rPr>
              <a:t>www.mcguirewoods.com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3425" y="2948299"/>
            <a:ext cx="7702031" cy="794760"/>
          </a:xfrm>
        </p:spPr>
        <p:txBody>
          <a:bodyPr lIns="0" anchor="t" anchorCtr="0">
            <a:normAutofit/>
          </a:bodyPr>
          <a:lstStyle>
            <a:lvl1pPr algn="l">
              <a:defRPr sz="2800" b="1">
                <a:solidFill>
                  <a:srgbClr val="16578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32208" y="4062100"/>
            <a:ext cx="7676854" cy="47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>
            <a:lvl1pPr marL="0" indent="0">
              <a:buFontTx/>
              <a:buNone/>
              <a:defRPr sz="16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393983"/>
            <a:ext cx="632389" cy="2297942"/>
          </a:xfrm>
          <a:prstGeom prst="rect">
            <a:avLst/>
          </a:prstGeom>
          <a:solidFill>
            <a:srgbClr val="16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6500157"/>
            <a:ext cx="7315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16578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8904718" y="6500157"/>
            <a:ext cx="23928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16578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0518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0BA89-E08C-4BEF-BB78-C1B2484CD74E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8CA0-DE12-4218-9967-3C2C368FC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38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822326"/>
            <a:ext cx="7724775" cy="544836"/>
          </a:xfrm>
        </p:spPr>
        <p:txBody>
          <a:bodyPr anchor="t" anchorCtr="0"/>
          <a:lstStyle>
            <a:lvl1pPr algn="l">
              <a:defRPr sz="2800">
                <a:solidFill>
                  <a:srgbClr val="16578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5" y="2047875"/>
            <a:ext cx="7724775" cy="39719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 marL="1143000" indent="-228600">
              <a:buFont typeface="Times New Roman" pitchFamily="18" charset="0"/>
              <a:buChar char="–"/>
              <a:defRPr sz="1800"/>
            </a:lvl3pPr>
            <a:lvl4pPr marL="1600200" indent="-228600">
              <a:buFont typeface="Wingdings" pitchFamily="2" charset="2"/>
              <a:buChar char="§"/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96008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853" y="822326"/>
            <a:ext cx="7877175" cy="5004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3424" y="2047876"/>
            <a:ext cx="3898397" cy="3708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843298" y="2047875"/>
            <a:ext cx="3975965" cy="3705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071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699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136308" y="393983"/>
            <a:ext cx="6007692" cy="2297942"/>
          </a:xfrm>
          <a:prstGeom prst="rect">
            <a:avLst/>
          </a:prstGeom>
          <a:solidFill>
            <a:srgbClr val="16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677" y="5961974"/>
            <a:ext cx="2481011" cy="27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5539666" y="6375861"/>
            <a:ext cx="3263022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0" rIns="0">
            <a:spAutoFit/>
          </a:bodyPr>
          <a:lstStyle/>
          <a:p>
            <a:pPr algn="r" eaLnBrk="0" hangingPunct="0"/>
            <a:r>
              <a:rPr lang="en-US" sz="900" b="1" dirty="0">
                <a:solidFill>
                  <a:srgbClr val="165788"/>
                </a:solidFill>
                <a:latin typeface="Arial" charset="0"/>
              </a:rPr>
              <a:t>www.mcguirewoods.com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3425" y="2948299"/>
            <a:ext cx="7702031" cy="794760"/>
          </a:xfrm>
        </p:spPr>
        <p:txBody>
          <a:bodyPr lIns="0" anchor="t" anchorCtr="0">
            <a:normAutofit/>
          </a:bodyPr>
          <a:lstStyle>
            <a:lvl1pPr algn="l">
              <a:defRPr sz="2800" b="1">
                <a:solidFill>
                  <a:srgbClr val="16578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32208" y="4062100"/>
            <a:ext cx="7676854" cy="47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>
            <a:lvl1pPr marL="0" indent="0">
              <a:buFontTx/>
              <a:buNone/>
              <a:defRPr sz="16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auto">
          <a:xfrm>
            <a:off x="0" y="393983"/>
            <a:ext cx="632389" cy="2297942"/>
          </a:xfrm>
          <a:prstGeom prst="rect">
            <a:avLst/>
          </a:prstGeom>
          <a:solidFill>
            <a:srgbClr val="16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0" y="6500157"/>
            <a:ext cx="73152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16578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 userDrawn="1"/>
        </p:nvCxnSpPr>
        <p:spPr bwMode="auto">
          <a:xfrm>
            <a:off x="8904718" y="6500157"/>
            <a:ext cx="23928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16578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14188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822326"/>
            <a:ext cx="7724775" cy="544836"/>
          </a:xfrm>
        </p:spPr>
        <p:txBody>
          <a:bodyPr anchor="t" anchorCtr="0"/>
          <a:lstStyle>
            <a:lvl1pPr algn="l">
              <a:defRPr sz="2800">
                <a:solidFill>
                  <a:srgbClr val="16578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5" y="2047875"/>
            <a:ext cx="7724775" cy="39719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 marL="1143000" indent="-228600">
              <a:buFont typeface="Times New Roman" pitchFamily="18" charset="0"/>
              <a:buChar char="–"/>
              <a:defRPr sz="1800"/>
            </a:lvl3pPr>
            <a:lvl4pPr marL="1600200" indent="-228600">
              <a:buFont typeface="Wingdings" pitchFamily="2" charset="2"/>
              <a:buChar char="§"/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07319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250391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2420180"/>
          </a:xfrm>
          <a:prstGeom prst="rect">
            <a:avLst/>
          </a:prstGeom>
          <a:solidFill>
            <a:srgbClr val="16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3425" y="2676554"/>
            <a:ext cx="7702031" cy="794760"/>
          </a:xfrm>
        </p:spPr>
        <p:txBody>
          <a:bodyPr lIns="0" anchor="t" anchorCtr="0">
            <a:normAutofit/>
          </a:bodyPr>
          <a:lstStyle>
            <a:lvl1pPr algn="l">
              <a:defRPr sz="2800" b="1">
                <a:solidFill>
                  <a:srgbClr val="16578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32208" y="3790355"/>
            <a:ext cx="7676854" cy="47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>
            <a:lvl1pPr marL="0" indent="0">
              <a:buFontTx/>
              <a:buNone/>
              <a:defRPr sz="16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49170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853" y="822326"/>
            <a:ext cx="7877175" cy="5004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3424" y="2047876"/>
            <a:ext cx="3898397" cy="3708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843298" y="2047875"/>
            <a:ext cx="3975965" cy="3705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090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31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B787-9C8B-4AC3-BBF7-B7E4D908DD51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8CA0-DE12-4218-9967-3C2C368FC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3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3F46-6EBE-4D31-8DBE-DD84C9796B10}" type="datetime1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8CA0-DE12-4218-9967-3C2C368FC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1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4F6E-52FF-4993-8259-5DE867F1EB0B}" type="datetime1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8CA0-DE12-4218-9967-3C2C368FC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96B4-420A-4AE7-96E1-296FF780C7BA}" type="datetime1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8CA0-DE12-4218-9967-3C2C368FC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3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5495-F82E-4610-9179-893E283C9C36}" type="datetime1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8CA0-DE12-4218-9967-3C2C368FC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8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F4FD7-2CDA-4CC1-85E4-B989491238DA}" type="datetime1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8CA0-DE12-4218-9967-3C2C368FC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B1BB-E306-4F59-BED9-76756FFD8845}" type="datetime1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8CA0-DE12-4218-9967-3C2C368FC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7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16795-6950-4527-8C33-4F6DD47A6FE7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F8CA0-DE12-4218-9967-3C2C368FC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3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0"/>
            <a:ext cx="9144000" cy="1097280"/>
          </a:xfrm>
          <a:prstGeom prst="rect">
            <a:avLst/>
          </a:prstGeom>
        </p:spPr>
      </p:pic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0" y="596"/>
            <a:ext cx="9144000" cy="1088744"/>
          </a:xfrm>
          <a:prstGeom prst="rect">
            <a:avLst/>
          </a:prstGeom>
          <a:solidFill>
            <a:srgbClr val="162A2A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dirty="0"/>
          </a:p>
        </p:txBody>
      </p:sp>
      <p:sp>
        <p:nvSpPr>
          <p:cNvPr id="1026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6" y="1565189"/>
            <a:ext cx="7877175" cy="445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581026" y="0"/>
            <a:ext cx="7877175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6977063" y="6437313"/>
            <a:ext cx="1828800" cy="1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900" b="1" dirty="0">
                <a:solidFill>
                  <a:srgbClr val="165788"/>
                </a:solidFill>
                <a:latin typeface="Arial" charset="0"/>
              </a:rPr>
              <a:t>McGuireWoods</a:t>
            </a:r>
            <a:r>
              <a:rPr lang="en-US" sz="900" b="1" dirty="0">
                <a:solidFill>
                  <a:srgbClr val="165788"/>
                </a:solidFill>
              </a:rPr>
              <a:t> | </a:t>
            </a:r>
            <a:fld id="{3FCCEE33-571D-444D-8C82-78626ACB028F}" type="slidenum">
              <a:rPr lang="en-US" sz="900" b="1" smtClean="0">
                <a:solidFill>
                  <a:srgbClr val="1657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900" b="1" dirty="0">
              <a:solidFill>
                <a:srgbClr val="165788"/>
              </a:solidFill>
              <a:latin typeface="Arial" charset="0"/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6994525" y="6583365"/>
            <a:ext cx="18288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800" spc="50" dirty="0"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2532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Opti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5197" y="2429879"/>
            <a:ext cx="83336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VASS RISK MANAGEMENT EVENT </a:t>
            </a:r>
            <a:br>
              <a:rPr lang="en-US" sz="2800" b="1" dirty="0"/>
            </a:br>
            <a:r>
              <a:rPr lang="en-US" sz="2800" b="1" dirty="0"/>
              <a:t>Student and Employee Liability Issues</a:t>
            </a:r>
            <a:br>
              <a:rPr lang="en-US" sz="2800" b="1" dirty="0"/>
            </a:br>
            <a:r>
              <a:rPr lang="en-US" sz="2800" dirty="0"/>
              <a:t>Virginia Association of School Superintendents Webinar</a:t>
            </a:r>
          </a:p>
          <a:p>
            <a:endParaRPr lang="en-US" sz="2000" dirty="0"/>
          </a:p>
          <a:p>
            <a:r>
              <a:rPr lang="en-US" sz="2000" dirty="0"/>
              <a:t>R. Craig Wood</a:t>
            </a:r>
          </a:p>
          <a:p>
            <a:r>
              <a:rPr lang="en-US" sz="2000" dirty="0"/>
              <a:t>Micah Schwartz</a:t>
            </a:r>
          </a:p>
          <a:p>
            <a:r>
              <a:rPr lang="en-US" sz="2000" dirty="0"/>
              <a:t>June 30, 2020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28" y="1041422"/>
            <a:ext cx="2980133" cy="45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47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Employment-Related Liability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idx="1"/>
          </p:nvPr>
        </p:nvSpPr>
        <p:spPr>
          <a:xfrm>
            <a:off x="581026" y="1482811"/>
            <a:ext cx="8022647" cy="4981784"/>
          </a:xfrm>
        </p:spPr>
        <p:txBody>
          <a:bodyPr/>
          <a:lstStyle/>
          <a:p>
            <a:pPr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altLang="en-US" sz="2800" b="1" dirty="0"/>
              <a:t>OSHA Complaints and Investigations:</a:t>
            </a:r>
          </a:p>
          <a:p>
            <a:pPr>
              <a:spcAft>
                <a:spcPts val="2400"/>
              </a:spcAft>
            </a:pPr>
            <a:r>
              <a:rPr lang="en-US" dirty="0"/>
              <a:t>General Duty Clause: employers must provide a workplace that is “free from recognized hazards that are causing or are likely to cause death or serious physical harm….” </a:t>
            </a:r>
          </a:p>
          <a:p>
            <a:pPr>
              <a:spcAft>
                <a:spcPts val="2400"/>
              </a:spcAft>
            </a:pPr>
            <a:r>
              <a:rPr lang="en-US" dirty="0"/>
              <a:t>VOSH’s proposed emergency COVID-19 standard  </a:t>
            </a:r>
          </a:p>
          <a:p>
            <a:pPr>
              <a:spcAft>
                <a:spcPts val="2400"/>
              </a:spcAft>
            </a:pPr>
            <a:endParaRPr lang="en-US" i="1" dirty="0"/>
          </a:p>
          <a:p>
            <a:pPr>
              <a:spcAft>
                <a:spcPts val="300"/>
              </a:spcAft>
            </a:pPr>
            <a:endParaRPr lang="en-US" dirty="0"/>
          </a:p>
          <a:p>
            <a:pPr>
              <a:spcAft>
                <a:spcPts val="300"/>
              </a:spcAft>
            </a:pPr>
            <a:endParaRPr lang="en-US" dirty="0"/>
          </a:p>
          <a:p>
            <a:pPr marL="0" indent="0">
              <a:spcAft>
                <a:spcPts val="300"/>
              </a:spcAft>
              <a:buNone/>
            </a:pPr>
            <a:endParaRPr lang="en-US" altLang="en-US" sz="2600" dirty="0"/>
          </a:p>
          <a:p>
            <a:pPr>
              <a:spcAft>
                <a:spcPts val="120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6441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Employment-Related Liability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idx="1"/>
          </p:nvPr>
        </p:nvSpPr>
        <p:spPr>
          <a:xfrm>
            <a:off x="581026" y="1482811"/>
            <a:ext cx="8022647" cy="4981784"/>
          </a:xfrm>
        </p:spPr>
        <p:txBody>
          <a:bodyPr/>
          <a:lstStyle/>
          <a:p>
            <a:pPr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altLang="en-US" sz="2800" b="1" dirty="0"/>
              <a:t>Tort Claims:</a:t>
            </a:r>
          </a:p>
          <a:p>
            <a:pPr marL="514350" lvl="0" indent="-5143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CDC guidelines create the baseline for school conduct</a:t>
            </a:r>
          </a:p>
          <a:p>
            <a:pPr marL="514350" lvl="0" indent="-5143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Also create the standard by which schools will be measured</a:t>
            </a:r>
          </a:p>
          <a:p>
            <a:pPr>
              <a:spcAft>
                <a:spcPts val="300"/>
              </a:spcAft>
            </a:pPr>
            <a:endParaRPr lang="en-US" dirty="0"/>
          </a:p>
          <a:p>
            <a:pPr>
              <a:spcAft>
                <a:spcPts val="300"/>
              </a:spcAft>
            </a:pPr>
            <a:endParaRPr lang="en-US" dirty="0"/>
          </a:p>
          <a:p>
            <a:pPr marL="0" indent="0">
              <a:spcAft>
                <a:spcPts val="300"/>
              </a:spcAft>
              <a:buNone/>
            </a:pPr>
            <a:endParaRPr lang="en-US" altLang="en-US" sz="2600" dirty="0"/>
          </a:p>
          <a:p>
            <a:pPr>
              <a:spcAft>
                <a:spcPts val="120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3395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Employment-Related Liability 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idx="1"/>
          </p:nvPr>
        </p:nvSpPr>
        <p:spPr>
          <a:xfrm>
            <a:off x="581026" y="1482810"/>
            <a:ext cx="7877175" cy="5066845"/>
          </a:xfrm>
        </p:spPr>
        <p:txBody>
          <a:bodyPr/>
          <a:lstStyle/>
          <a:p>
            <a:pPr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altLang="en-US" sz="2800" b="1" dirty="0"/>
              <a:t>Workers Compensation:</a:t>
            </a:r>
          </a:p>
          <a:p>
            <a:pPr>
              <a:spcAft>
                <a:spcPts val="2400"/>
              </a:spcAft>
            </a:pPr>
            <a:r>
              <a:rPr lang="en-US" altLang="en-US" sz="2600" dirty="0"/>
              <a:t>Generally an “ordinary disease of life” like flu does not implicate WC coverage because it does not “arise out of or relate to employment.” </a:t>
            </a:r>
          </a:p>
          <a:p>
            <a:pPr>
              <a:spcAft>
                <a:spcPts val="2400"/>
              </a:spcAft>
            </a:pPr>
            <a:r>
              <a:rPr lang="en-US" altLang="en-US" sz="2600" dirty="0"/>
              <a:t>But Virginia General Assembly may change rules to create presumption that employees contracted virus at work</a:t>
            </a:r>
          </a:p>
          <a:p>
            <a:pPr>
              <a:spcAft>
                <a:spcPts val="300"/>
              </a:spcAft>
            </a:pPr>
            <a:endParaRPr lang="en-US" altLang="en-US" sz="2600" dirty="0"/>
          </a:p>
          <a:p>
            <a:pPr marL="0" indent="0">
              <a:spcAft>
                <a:spcPts val="300"/>
              </a:spcAft>
              <a:buNone/>
            </a:pPr>
            <a:endParaRPr lang="en-US" altLang="en-US" sz="2600" dirty="0"/>
          </a:p>
          <a:p>
            <a:pPr marL="0" indent="0">
              <a:spcAft>
                <a:spcPts val="300"/>
              </a:spcAft>
              <a:buNone/>
            </a:pPr>
            <a:endParaRPr lang="en-US" dirty="0"/>
          </a:p>
          <a:p>
            <a:pPr marL="0" indent="0">
              <a:spcAft>
                <a:spcPts val="300"/>
              </a:spcAft>
              <a:buNone/>
            </a:pPr>
            <a:endParaRPr lang="en-US" dirty="0"/>
          </a:p>
          <a:p>
            <a:pPr marL="514350" indent="-5143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5143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altLang="en-US" sz="2600" dirty="0"/>
          </a:p>
          <a:p>
            <a:pPr>
              <a:spcAft>
                <a:spcPts val="120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8080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Employment-Related Liability 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idx="1"/>
          </p:nvPr>
        </p:nvSpPr>
        <p:spPr>
          <a:xfrm>
            <a:off x="581026" y="1482810"/>
            <a:ext cx="7877175" cy="5066845"/>
          </a:xfrm>
        </p:spPr>
        <p:txBody>
          <a:bodyPr/>
          <a:lstStyle/>
          <a:p>
            <a:pPr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altLang="en-US" sz="2800" b="1" dirty="0"/>
              <a:t>Americans with Disabilities Act:</a:t>
            </a:r>
          </a:p>
          <a:p>
            <a:pPr>
              <a:spcAft>
                <a:spcPts val="2400"/>
              </a:spcAft>
            </a:pPr>
            <a:r>
              <a:rPr lang="en-US" altLang="en-US" sz="2600" dirty="0"/>
              <a:t>Does not protect employee who just fears that he or she may get sick at work</a:t>
            </a:r>
          </a:p>
          <a:p>
            <a:pPr>
              <a:spcAft>
                <a:spcPts val="2400"/>
              </a:spcAft>
            </a:pPr>
            <a:r>
              <a:rPr lang="en-US" altLang="en-US" sz="2600" dirty="0"/>
              <a:t>But other disabilities that create susceptibility to COVID-19 could support a reasonable accommodation claim (e.g., that employee should be able to work from home)</a:t>
            </a:r>
          </a:p>
          <a:p>
            <a:pPr marL="0" indent="0">
              <a:spcAft>
                <a:spcPts val="300"/>
              </a:spcAft>
              <a:buNone/>
            </a:pPr>
            <a:endParaRPr lang="en-US" altLang="en-US" sz="2600" dirty="0"/>
          </a:p>
          <a:p>
            <a:pPr marL="0" indent="0">
              <a:spcAft>
                <a:spcPts val="300"/>
              </a:spcAft>
              <a:buNone/>
            </a:pPr>
            <a:endParaRPr lang="en-US" dirty="0"/>
          </a:p>
          <a:p>
            <a:pPr marL="0" indent="0">
              <a:spcAft>
                <a:spcPts val="300"/>
              </a:spcAft>
              <a:buNone/>
            </a:pPr>
            <a:endParaRPr lang="en-US" dirty="0"/>
          </a:p>
          <a:p>
            <a:pPr marL="514350" indent="-5143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5143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altLang="en-US" sz="2600" dirty="0"/>
          </a:p>
          <a:p>
            <a:pPr>
              <a:spcAft>
                <a:spcPts val="120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5871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Employment-Related Liability 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idx="1"/>
          </p:nvPr>
        </p:nvSpPr>
        <p:spPr>
          <a:xfrm>
            <a:off x="581026" y="1482810"/>
            <a:ext cx="7877175" cy="5066845"/>
          </a:xfrm>
        </p:spPr>
        <p:txBody>
          <a:bodyPr/>
          <a:lstStyle/>
          <a:p>
            <a:pPr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altLang="en-US" sz="2800" b="1" dirty="0"/>
              <a:t>Families First Coronavirus Response Act:</a:t>
            </a:r>
          </a:p>
          <a:p>
            <a:pPr>
              <a:spcAft>
                <a:spcPts val="2400"/>
              </a:spcAft>
            </a:pPr>
            <a:r>
              <a:rPr lang="en-US" altLang="en-US" sz="2600" dirty="0"/>
              <a:t>Provides limited bases for employees to receive paid sick leave </a:t>
            </a:r>
          </a:p>
          <a:p>
            <a:pPr>
              <a:spcAft>
                <a:spcPts val="2400"/>
              </a:spcAft>
            </a:pPr>
            <a:r>
              <a:rPr lang="en-US" altLang="en-US" sz="2600" dirty="0"/>
              <a:t>But it doesn’t require schools to continue paying employees who refuse to work due to fear of contracting COVID-19</a:t>
            </a:r>
          </a:p>
          <a:p>
            <a:pPr marL="0" indent="0">
              <a:spcAft>
                <a:spcPts val="300"/>
              </a:spcAft>
              <a:buNone/>
            </a:pPr>
            <a:endParaRPr lang="en-US" altLang="en-US" sz="2600" dirty="0"/>
          </a:p>
          <a:p>
            <a:pPr marL="0" indent="0">
              <a:spcAft>
                <a:spcPts val="300"/>
              </a:spcAft>
              <a:buNone/>
            </a:pPr>
            <a:endParaRPr lang="en-US" dirty="0"/>
          </a:p>
          <a:p>
            <a:pPr marL="0" indent="0">
              <a:spcAft>
                <a:spcPts val="300"/>
              </a:spcAft>
              <a:buNone/>
            </a:pPr>
            <a:endParaRPr lang="en-US" dirty="0"/>
          </a:p>
          <a:p>
            <a:pPr marL="514350" indent="-5143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5143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altLang="en-US" sz="2600" dirty="0"/>
          </a:p>
          <a:p>
            <a:pPr>
              <a:spcAft>
                <a:spcPts val="1200"/>
              </a:spcAf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9709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952144" y="4065368"/>
            <a:ext cx="4191856" cy="5028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i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2689" y="412305"/>
            <a:ext cx="8085136" cy="6775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+mn-lt"/>
              </a:rPr>
              <a:t>Speakers</a:t>
            </a:r>
            <a:endParaRPr lang="en-US" sz="2400" b="1" dirty="0">
              <a:latin typeface="+mn-lt"/>
              <a:cs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24607" y="920422"/>
            <a:ext cx="8095411" cy="15603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13938" y="3388310"/>
            <a:ext cx="39440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Micah Schwartz</a:t>
            </a:r>
            <a:r>
              <a:rPr lang="en-US" sz="1400" dirty="0"/>
              <a:t>, McGuireWoods</a:t>
            </a:r>
          </a:p>
          <a:p>
            <a:r>
              <a:rPr lang="en-US" sz="1400" i="1" dirty="0"/>
              <a:t>Employment-related Liability Issues</a:t>
            </a:r>
          </a:p>
          <a:p>
            <a:r>
              <a:rPr lang="en-US" sz="1400" dirty="0"/>
              <a:t>mschwartz@mcguirewoods.com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40590" y="1680520"/>
            <a:ext cx="34936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R. Craig Wood</a:t>
            </a:r>
            <a:r>
              <a:rPr lang="en-US" sz="1400" dirty="0"/>
              <a:t>, McGuireWoods</a:t>
            </a:r>
          </a:p>
          <a:p>
            <a:r>
              <a:rPr lang="en-US" sz="1400" dirty="0"/>
              <a:t>VASS Legal Counsel</a:t>
            </a:r>
          </a:p>
          <a:p>
            <a:r>
              <a:rPr lang="en-US" sz="1400" i="1" dirty="0"/>
              <a:t>Student Liability Issues</a:t>
            </a:r>
          </a:p>
          <a:p>
            <a:r>
              <a:rPr lang="en-US" sz="1400" dirty="0"/>
              <a:t>cwood@mcguirewoods.com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8CA0-DE12-4218-9967-3C2C368FCEB1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19" y="3512118"/>
            <a:ext cx="1139017" cy="11390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79" y="1714312"/>
            <a:ext cx="1173358" cy="117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6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348118" y="2168347"/>
            <a:ext cx="8150051" cy="1718389"/>
          </a:xfrm>
        </p:spPr>
        <p:txBody>
          <a:bodyPr>
            <a:noAutofit/>
          </a:bodyPr>
          <a:lstStyle/>
          <a:p>
            <a:r>
              <a:rPr lang="en-US" sz="4000" dirty="0"/>
              <a:t>General and Student </a:t>
            </a:r>
            <a:br>
              <a:rPr lang="en-US" sz="4000" dirty="0"/>
            </a:br>
            <a:r>
              <a:rPr lang="en-US" sz="4000" dirty="0"/>
              <a:t>Liability Issues </a:t>
            </a:r>
            <a:endParaRPr lang="en-US" sz="4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0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Students Are Going to get Sick</a:t>
            </a:r>
          </a:p>
        </p:txBody>
      </p:sp>
      <p:pic>
        <p:nvPicPr>
          <p:cNvPr id="4" name="Content Placeholder 3" descr="Symphonic Scribbles: fever packag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39" y="1304549"/>
            <a:ext cx="3810000" cy="3048000"/>
          </a:xfrm>
        </p:spPr>
      </p:pic>
      <p:sp>
        <p:nvSpPr>
          <p:cNvPr id="6" name="TextBox 5"/>
          <p:cNvSpPr txBox="1"/>
          <p:nvPr/>
        </p:nvSpPr>
        <p:spPr>
          <a:xfrm>
            <a:off x="431396" y="1429789"/>
            <a:ext cx="49968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is inevitable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Your goal is to minimize spread, not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create a sterile environment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only “perfectly safe” option is what we have done since March – keep everyone at 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But what is the social cost if there is no vaccine for a year?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most vulnerable, the most needy, the most socio-economically challenged students will lose a year of education and social/emotional support</a:t>
            </a:r>
          </a:p>
        </p:txBody>
      </p:sp>
    </p:spTree>
    <p:extLst>
      <p:ext uri="{BB962C8B-B14F-4D97-AF65-F5344CB8AC3E}">
        <p14:creationId xmlns:p14="http://schemas.microsoft.com/office/powerpoint/2010/main" val="2733018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Sovereign Immunity is Still Alive 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idx="1"/>
          </p:nvPr>
        </p:nvSpPr>
        <p:spPr>
          <a:xfrm>
            <a:off x="435554" y="1225116"/>
            <a:ext cx="8022647" cy="4981784"/>
          </a:xfrm>
        </p:spPr>
        <p:txBody>
          <a:bodyPr/>
          <a:lstStyle/>
          <a:p>
            <a:pPr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sz="2800" b="1" dirty="0"/>
              <a:t>Sovereign Immunity protects state actors against lawsuits based on negligence</a:t>
            </a:r>
          </a:p>
          <a:p>
            <a:pPr>
              <a:spcAft>
                <a:spcPts val="300"/>
              </a:spcAft>
            </a:pPr>
            <a:r>
              <a:rPr lang="en-US" dirty="0"/>
              <a:t>Sovereign immunity protects discretionary actions, not mandatory actions</a:t>
            </a:r>
          </a:p>
          <a:p>
            <a:pPr>
              <a:spcAft>
                <a:spcPts val="300"/>
              </a:spcAft>
            </a:pPr>
            <a:r>
              <a:rPr lang="en-US" dirty="0"/>
              <a:t>The return to school plan is discretionary</a:t>
            </a:r>
          </a:p>
          <a:p>
            <a:pPr>
              <a:spcAft>
                <a:spcPts val="300"/>
              </a:spcAft>
            </a:pPr>
            <a:r>
              <a:rPr lang="en-US" dirty="0"/>
              <a:t>The teacher implementing the plan in the course of his or her duties is exercising judgment and discretion</a:t>
            </a: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</a:rPr>
              <a:t>Bars negligence actions, not gross negligence or willful or wanton misconduct </a:t>
            </a: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</a:rPr>
              <a:t>Wrongful death cases are being filed most quickly</a:t>
            </a:r>
          </a:p>
          <a:p>
            <a:pPr>
              <a:spcAft>
                <a:spcPts val="300"/>
              </a:spcAft>
            </a:pPr>
            <a:endParaRPr lang="en-US" dirty="0"/>
          </a:p>
          <a:p>
            <a:pPr>
              <a:spcAft>
                <a:spcPts val="300"/>
              </a:spcAft>
            </a:pPr>
            <a:endParaRPr lang="en-US" dirty="0"/>
          </a:p>
          <a:p>
            <a:pPr marL="0" indent="0">
              <a:spcAft>
                <a:spcPts val="300"/>
              </a:spcAft>
              <a:buNone/>
            </a:pPr>
            <a:endParaRPr lang="en-US" altLang="en-US" sz="2600" dirty="0"/>
          </a:p>
          <a:p>
            <a:pPr>
              <a:spcAft>
                <a:spcPts val="1200"/>
              </a:spcAft>
            </a:pPr>
            <a:endParaRPr lang="en-US" altLang="en-US" dirty="0"/>
          </a:p>
        </p:txBody>
      </p:sp>
      <p:pic>
        <p:nvPicPr>
          <p:cNvPr id="2" name="Picture 1" descr="crown big | Flickr - Photo Sharing!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756" y="4790486"/>
            <a:ext cx="2053244" cy="155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05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CDC Guidelines Form the Baseline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0" y="942483"/>
            <a:ext cx="7951125" cy="4834862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marL="51435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Take reasonable steps to comply with applicable and current government guidance (potential standard of care)</a:t>
            </a:r>
          </a:p>
          <a:p>
            <a:pPr marL="51435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Document the steps taken in your safety plan (and potentially why some steps were not practicable)</a:t>
            </a:r>
          </a:p>
          <a:p>
            <a:pPr marL="51435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Variances will be allowed, but provide a rationale for the variance to demonstrate you are being thoughtful</a:t>
            </a:r>
          </a:p>
          <a:p>
            <a:pPr marL="51435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Inform employees, students, vendors, and visitors about steps taken and expectations for their conduct</a:t>
            </a:r>
          </a:p>
          <a:p>
            <a:pPr marL="51435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Monitor compliance with new standards </a:t>
            </a:r>
          </a:p>
          <a:p>
            <a:pPr marL="5715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      and document those monitoring efforts</a:t>
            </a:r>
          </a:p>
          <a:p>
            <a:pPr marL="51435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en-US" dirty="0"/>
              <a:t>Frequently review guidance for changes </a:t>
            </a:r>
          </a:p>
          <a:p>
            <a:pPr marL="5715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      and adapt as needed</a:t>
            </a:r>
          </a:p>
        </p:txBody>
      </p:sp>
      <p:pic>
        <p:nvPicPr>
          <p:cNvPr id="4" name="Picture 3" descr="Centers for Disease Control and Prevention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577" y="4393858"/>
            <a:ext cx="2413662" cy="182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4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Plan for Disruptions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18" y="1341495"/>
            <a:ext cx="7877175" cy="4536989"/>
          </a:xfrm>
        </p:spPr>
        <p:txBody>
          <a:bodyPr/>
          <a:lstStyle/>
          <a:p>
            <a:r>
              <a:rPr lang="en-US" dirty="0"/>
              <a:t>Outbreaks will occur, and a school or schools will become “hotspots” just as with regular flu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may need to shutdown for several days to calm the outbreak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need to be able to pivot from in-school to online educational delivery quickly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need a communication plan and platform that enables you to reach parents and children quickly and effectively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41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Balance Risk and Educational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896" y="1341496"/>
            <a:ext cx="8504784" cy="4344410"/>
          </a:xfrm>
        </p:spPr>
        <p:txBody>
          <a:bodyPr/>
          <a:lstStyle/>
          <a:p>
            <a:r>
              <a:rPr lang="en-US" dirty="0"/>
              <a:t>Some legal risk is inevitable</a:t>
            </a:r>
          </a:p>
          <a:p>
            <a:r>
              <a:rPr lang="en-US" dirty="0"/>
              <a:t>Some of you on this call are going to be sued</a:t>
            </a:r>
          </a:p>
          <a:p>
            <a:r>
              <a:rPr lang="en-US" dirty="0"/>
              <a:t>Do not be cowed</a:t>
            </a:r>
          </a:p>
          <a:p>
            <a:r>
              <a:rPr lang="en-US" dirty="0"/>
              <a:t>Risk management is “the art of being smart”</a:t>
            </a:r>
          </a:p>
          <a:p>
            <a:r>
              <a:rPr lang="en-US" dirty="0"/>
              <a:t>Your students need for you and your employees to be creative, to be attentive, to be disciplined</a:t>
            </a:r>
          </a:p>
          <a:p>
            <a:r>
              <a:rPr lang="en-US" dirty="0"/>
              <a:t>the American Academy of Pediatrics is pushing for students to be physically present in classrooms rather than continue in remote learning for the sake of their well-being</a:t>
            </a:r>
          </a:p>
          <a:p>
            <a:r>
              <a:rPr lang="en-US" dirty="0"/>
              <a:t>Football players die or are seriously injured – we learn to mitigate risk, not eliminate football</a:t>
            </a:r>
          </a:p>
        </p:txBody>
      </p:sp>
      <p:pic>
        <p:nvPicPr>
          <p:cNvPr id="4" name="Picture 3" descr="On Turtles and Rabbits – Finding Pace | Leadership Frea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148" y="5148775"/>
            <a:ext cx="2831350" cy="189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5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>
          <a:xfrm>
            <a:off x="348118" y="2168347"/>
            <a:ext cx="8150051" cy="1718389"/>
          </a:xfrm>
        </p:spPr>
        <p:txBody>
          <a:bodyPr>
            <a:noAutofit/>
          </a:bodyPr>
          <a:lstStyle/>
          <a:p>
            <a:r>
              <a:rPr lang="en-US" sz="4000" dirty="0"/>
              <a:t>Employee </a:t>
            </a:r>
            <a:br>
              <a:rPr lang="en-US" sz="4000" dirty="0"/>
            </a:br>
            <a:r>
              <a:rPr lang="en-US" sz="4000" dirty="0"/>
              <a:t>Liability Issues </a:t>
            </a:r>
            <a:endParaRPr lang="en-US" sz="4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978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Custom 4">
      <a:dk1>
        <a:srgbClr val="000000"/>
      </a:dk1>
      <a:lt1>
        <a:sysClr val="window" lastClr="FFFFFF"/>
      </a:lt1>
      <a:dk2>
        <a:srgbClr val="165788"/>
      </a:dk2>
      <a:lt2>
        <a:srgbClr val="D5D2CA"/>
      </a:lt2>
      <a:accent1>
        <a:srgbClr val="165788"/>
      </a:accent1>
      <a:accent2>
        <a:srgbClr val="5B8F22"/>
      </a:accent2>
      <a:accent3>
        <a:srgbClr val="D5D2CA"/>
      </a:accent3>
      <a:accent4>
        <a:srgbClr val="000000"/>
      </a:accent4>
      <a:accent5>
        <a:srgbClr val="D47600"/>
      </a:accent5>
      <a:accent6>
        <a:srgbClr val="8B8D8E"/>
      </a:accent6>
      <a:hlink>
        <a:srgbClr val="3595DE"/>
      </a:hlink>
      <a:folHlink>
        <a:srgbClr val="800080"/>
      </a:folHlink>
    </a:clrScheme>
    <a:fontScheme name="blank">
      <a:majorFont>
        <a:latin typeface="Optima"/>
        <a:ea typeface=""/>
        <a:cs typeface=""/>
      </a:majorFont>
      <a:minorFont>
        <a:latin typeface="Opt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WTemplate_3.potx" id="{69F7F025-58A6-4C13-B6E6-82023459DBBC}" vid="{AD0A3340-F528-40FB-ACD9-DB5A6FDB1FE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5B4005A6701C4E8718EC396C912A2B" ma:contentTypeVersion="13" ma:contentTypeDescription="Create a new document." ma:contentTypeScope="" ma:versionID="31cf2a8d9d6ab9526afe24a020a188ad">
  <xsd:schema xmlns:xsd="http://www.w3.org/2001/XMLSchema" xmlns:xs="http://www.w3.org/2001/XMLSchema" xmlns:p="http://schemas.microsoft.com/office/2006/metadata/properties" xmlns:ns3="a1024a7f-46fd-454f-89e5-36df05b8307e" xmlns:ns4="ee2c95cb-f07d-4084-8a04-cccfc9136af2" targetNamespace="http://schemas.microsoft.com/office/2006/metadata/properties" ma:root="true" ma:fieldsID="53d90585a12ed85d2774493aa47b16ef" ns3:_="" ns4:_="">
    <xsd:import namespace="a1024a7f-46fd-454f-89e5-36df05b8307e"/>
    <xsd:import namespace="ee2c95cb-f07d-4084-8a04-cccfc9136af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24a7f-46fd-454f-89e5-36df05b830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2c95cb-f07d-4084-8a04-cccfc9136af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D8E77C-0487-4481-9CAF-56D97C2EF6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024a7f-46fd-454f-89e5-36df05b8307e"/>
    <ds:schemaRef ds:uri="ee2c95cb-f07d-4084-8a04-cccfc9136a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721545-30D1-4A48-A88F-59557B1FBE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E27324-F86D-4D6E-A392-45EC1A06BC6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682</Words>
  <Application>Microsoft Office PowerPoint</Application>
  <PresentationFormat>On-screen Show (4:3)</PresentationFormat>
  <Paragraphs>102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Optima</vt:lpstr>
      <vt:lpstr>Times New Roman</vt:lpstr>
      <vt:lpstr>Wingdings</vt:lpstr>
      <vt:lpstr>Office Theme</vt:lpstr>
      <vt:lpstr>blank</vt:lpstr>
      <vt:lpstr>PowerPoint Presentation</vt:lpstr>
      <vt:lpstr>PowerPoint Presentation</vt:lpstr>
      <vt:lpstr>General and Student  Liability Issues </vt:lpstr>
      <vt:lpstr>Students Are Going to get Sick</vt:lpstr>
      <vt:lpstr>Sovereign Immunity is Still Alive </vt:lpstr>
      <vt:lpstr>CDC Guidelines Form the Baseline</vt:lpstr>
      <vt:lpstr>Plan for Disruptions</vt:lpstr>
      <vt:lpstr>Balance Risk and Educational Outcomes</vt:lpstr>
      <vt:lpstr>Employee  Liability Issues </vt:lpstr>
      <vt:lpstr>Employment-Related Liability</vt:lpstr>
      <vt:lpstr>Employment-Related Liability</vt:lpstr>
      <vt:lpstr>Employment-Related Liability </vt:lpstr>
      <vt:lpstr>Employment-Related Liability </vt:lpstr>
      <vt:lpstr>Employment-Related Liability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 Kiser</dc:creator>
  <cp:lastModifiedBy>Ben Kiser</cp:lastModifiedBy>
  <cp:revision>1</cp:revision>
  <dcterms:modified xsi:type="dcterms:W3CDTF">2020-07-01T11:31:49Z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0x0101002A5B4005A6701C4E8718EC396C912A2B</vt:lpwstr>
  </property>
</Properties>
</file>